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 snapToGrid="0" snapToObjects="1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05FF1-8E4B-864A-BBB2-440EFEEC07A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B4B84-9AA7-4146-A0FD-92A2C1435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0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30CA3B-27E1-8D4B-A041-461705AA0C87}" type="slidenum">
              <a:rPr lang="en-US" altLang="en-US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charset="0"/>
                <a:ea typeface="ＭＳ Ｐゴシック" charset="-128"/>
              </a:rPr>
              <a:t>Figure 2.20</a:t>
            </a:r>
          </a:p>
        </p:txBody>
      </p:sp>
    </p:spTree>
    <p:extLst>
      <p:ext uri="{BB962C8B-B14F-4D97-AF65-F5344CB8AC3E}">
        <p14:creationId xmlns:p14="http://schemas.microsoft.com/office/powerpoint/2010/main" val="42203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3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1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5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0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2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1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7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9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FAD04-1CB5-C444-BA0B-2AAE947945B4}" type="datetimeFigureOut">
              <a:rPr lang="en-US" smtClean="0"/>
              <a:t>2/16/19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6CF5-B30F-A04D-B1F1-82FB0EC9E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1960564" y="392114"/>
            <a:ext cx="8231187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HOMEWORK: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How does the layout and decoration of great palace complexes express the power of Assyrian (Palace Complex of Sargon II) or Persian (Palace of Darius and Xerxes) rulers?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 to 2 paragraphs hand </a:t>
            </a:r>
            <a:r>
              <a:rPr lang="en-US" altLang="en-US" sz="1800" dirty="0" smtClean="0"/>
              <a:t>written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b="1" i="1" dirty="0" err="1">
                <a:solidFill>
                  <a:srgbClr val="FFFFFF"/>
                </a:solidFill>
              </a:rPr>
              <a:t>Lamassu</a:t>
            </a:r>
            <a:r>
              <a:rPr lang="en-US" altLang="en-US" sz="1800" b="1" i="1" dirty="0">
                <a:solidFill>
                  <a:srgbClr val="FFFFFF"/>
                </a:solidFill>
              </a:rPr>
              <a:t>, </a:t>
            </a:r>
            <a:r>
              <a:rPr lang="en-US" altLang="en-US" sz="1800" b="1" dirty="0">
                <a:solidFill>
                  <a:srgbClr val="FFFFFF"/>
                </a:solidFill>
              </a:rPr>
              <a:t>from the the Palace Complex of Sargon II, Assyrian (left)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b="1" i="1" dirty="0">
                <a:solidFill>
                  <a:srgbClr val="FFFFFF"/>
                </a:solidFill>
              </a:rPr>
              <a:t>Palace of Darius and </a:t>
            </a:r>
            <a:r>
              <a:rPr lang="en-US" altLang="en-US" sz="1800" b="1" i="1" dirty="0" err="1" smtClean="0">
                <a:solidFill>
                  <a:srgbClr val="FFFFFF"/>
                </a:solidFill>
              </a:rPr>
              <a:t>Xerxes</a:t>
            </a:r>
            <a:r>
              <a:rPr lang="en-US" altLang="en-US" sz="1800" b="1" i="1" dirty="0" err="1">
                <a:solidFill>
                  <a:srgbClr val="FFFFFF"/>
                </a:solidFill>
              </a:rPr>
              <a:t>Lamassu</a:t>
            </a:r>
            <a:r>
              <a:rPr lang="en-US" altLang="en-US" sz="1800" b="1" i="1" dirty="0">
                <a:solidFill>
                  <a:srgbClr val="FFFFFF"/>
                </a:solidFill>
              </a:rPr>
              <a:t>, </a:t>
            </a:r>
            <a:r>
              <a:rPr lang="en-US" altLang="en-US" sz="1800" b="1" dirty="0">
                <a:solidFill>
                  <a:srgbClr val="FFFFFF"/>
                </a:solidFill>
              </a:rPr>
              <a:t>from the the Palace Complex of Sargon II, Assyrian (left)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b="1" i="1" dirty="0">
                <a:solidFill>
                  <a:srgbClr val="FFFFFF"/>
                </a:solidFill>
              </a:rPr>
              <a:t>Palace of Darius and Xerxes</a:t>
            </a:r>
            <a:r>
              <a:rPr lang="en-US" altLang="en-US" sz="1800" b="1" dirty="0">
                <a:solidFill>
                  <a:srgbClr val="FFFFFF"/>
                </a:solidFill>
              </a:rPr>
              <a:t>, Persepolis, Persian (</a:t>
            </a:r>
            <a:r>
              <a:rPr lang="en-US" altLang="en-US" sz="1800" b="1" dirty="0" smtClean="0">
                <a:solidFill>
                  <a:srgbClr val="FFFFFF"/>
                </a:solidFill>
              </a:rPr>
              <a:t>rig, </a:t>
            </a:r>
            <a:r>
              <a:rPr lang="en-US" altLang="en-US" sz="1800" b="1" dirty="0">
                <a:solidFill>
                  <a:srgbClr val="FFFFFF"/>
                </a:solidFill>
              </a:rPr>
              <a:t>Persepolis, Persian (right)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i="1" dirty="0" err="1">
                <a:solidFill>
                  <a:srgbClr val="FFFFFF"/>
                </a:solidFill>
              </a:rPr>
              <a:t>Lamassu</a:t>
            </a:r>
            <a:r>
              <a:rPr lang="en-US" altLang="en-US" sz="1800" b="1" i="1" dirty="0">
                <a:solidFill>
                  <a:srgbClr val="FFFFFF"/>
                </a:solidFill>
              </a:rPr>
              <a:t>, </a:t>
            </a:r>
            <a:r>
              <a:rPr lang="en-US" altLang="en-US" sz="1800" b="1" dirty="0">
                <a:solidFill>
                  <a:srgbClr val="FFFFFF"/>
                </a:solidFill>
              </a:rPr>
              <a:t>from the the Palace Complex of Sargon II, Assyrian (left)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solidFill>
                  <a:srgbClr val="FFFFFF"/>
                </a:solidFill>
              </a:rPr>
              <a:t>Palace of Darius and Xerxes</a:t>
            </a:r>
            <a:r>
              <a:rPr lang="en-US" altLang="en-US" sz="1800" b="1" dirty="0">
                <a:solidFill>
                  <a:srgbClr val="FFFFFF"/>
                </a:solidFill>
              </a:rPr>
              <a:t>, Persepolis, Persian (right)</a:t>
            </a:r>
          </a:p>
        </p:txBody>
      </p:sp>
      <p:pic>
        <p:nvPicPr>
          <p:cNvPr id="34818" name="Picture 3" descr="02-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8" b="5791"/>
          <a:stretch>
            <a:fillRect/>
          </a:stretch>
        </p:blipFill>
        <p:spPr bwMode="auto">
          <a:xfrm>
            <a:off x="6075364" y="3220206"/>
            <a:ext cx="42957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242431"/>
            <a:ext cx="4551363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51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123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ＭＳ Ｐゴシック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xiomara.briones@stu.bmcc.cuny.edu</dc:creator>
  <cp:lastModifiedBy>xiomara.briones@stu.bmcc.cuny.edu</cp:lastModifiedBy>
  <cp:revision>2</cp:revision>
  <dcterms:created xsi:type="dcterms:W3CDTF">2019-02-17T03:14:24Z</dcterms:created>
  <dcterms:modified xsi:type="dcterms:W3CDTF">2019-02-17T03:22:30Z</dcterms:modified>
</cp:coreProperties>
</file>